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70" r:id="rId12"/>
    <p:sldId id="271" r:id="rId13"/>
    <p:sldId id="269" r:id="rId14"/>
    <p:sldId id="272" r:id="rId15"/>
    <p:sldId id="273" r:id="rId16"/>
    <p:sldId id="274" r:id="rId17"/>
    <p:sldId id="275" r:id="rId18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60A"/>
    <a:srgbClr val="FAA231"/>
    <a:srgbClr val="E84E27"/>
    <a:srgbClr val="E44D26"/>
    <a:srgbClr val="4C1506"/>
    <a:srgbClr val="4515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2424" y="-468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6579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9092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3103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4975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331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0132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7343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5619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9702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7950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704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2FBEC-9A48-4711-9D11-A411A3600ACF}" type="datetimeFigureOut">
              <a:rPr lang="pt-BR" smtClean="0"/>
              <a:t>04/06/2024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C0BB9-CE14-44C4-B887-8C1CC935B5B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1351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dbdjr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>
            <a:extLst>
              <a:ext uri="{FF2B5EF4-FFF2-40B4-BE49-F238E27FC236}">
                <a16:creationId xmlns:a16="http://schemas.microsoft.com/office/drawing/2014/main" id="{B61E825A-7E68-424A-84AB-EC87210702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90" r="41990"/>
          <a:stretch/>
        </p:blipFill>
        <p:spPr>
          <a:xfrm>
            <a:off x="0" y="0"/>
            <a:ext cx="9601200" cy="128016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696F0884-B13F-4040-9CBF-309BE5B873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067"/>
          <a:stretch/>
        </p:blipFill>
        <p:spPr>
          <a:xfrm>
            <a:off x="3371850" y="5359516"/>
            <a:ext cx="2857500" cy="225552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2E7252E-31F8-4A25-95F1-9BC68B6CA40A}"/>
              </a:ext>
            </a:extLst>
          </p:cNvPr>
          <p:cNvSpPr/>
          <p:nvPr/>
        </p:nvSpPr>
        <p:spPr>
          <a:xfrm>
            <a:off x="1981444" y="1413399"/>
            <a:ext cx="5333511" cy="1569660"/>
          </a:xfrm>
          <a:prstGeom prst="rect">
            <a:avLst/>
          </a:prstGeom>
          <a:noFill/>
          <a:effectLst>
            <a:outerShdw blurRad="50800" dist="38100" dir="2700000" algn="tl" rotWithShape="0">
              <a:schemeClr val="bg1">
                <a:lumMod val="95000"/>
                <a:alpha val="40000"/>
              </a:schemeClr>
            </a:outerShd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7000" dir="5400000" sy="-100000" algn="bl" rotWithShape="0"/>
                </a:effectLst>
                <a:latin typeface="Impact" panose="020B0806030902050204" pitchFamily="34" charset="0"/>
              </a:rPr>
              <a:t>HTML</a:t>
            </a:r>
            <a:r>
              <a:rPr lang="pt-BR" sz="8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7000" dir="5400000" sy="-100000" algn="bl" rotWithShape="0"/>
                </a:effectLst>
                <a:latin typeface="Impact" panose="020B0806030902050204" pitchFamily="34" charset="0"/>
              </a:rPr>
              <a:t>MAX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91E1F5F-1635-4BE8-8384-CA4BD39CA514}"/>
              </a:ext>
            </a:extLst>
          </p:cNvPr>
          <p:cNvSpPr/>
          <p:nvPr/>
        </p:nvSpPr>
        <p:spPr>
          <a:xfrm>
            <a:off x="2262770" y="3226256"/>
            <a:ext cx="477085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/>
                <a:latin typeface="Impact" panose="020B0806030902050204" pitchFamily="34" charset="0"/>
              </a:rPr>
              <a:t>Estrada</a:t>
            </a:r>
            <a:r>
              <a:rPr lang="pt-BR" sz="4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pt-BR" sz="40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/>
                <a:latin typeface="Impact" panose="020B0806030902050204" pitchFamily="34" charset="0"/>
              </a:rPr>
              <a:t>para o Código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A44E453-8D18-4EC9-BABC-BA1E04C0F28C}"/>
              </a:ext>
            </a:extLst>
          </p:cNvPr>
          <p:cNvSpPr/>
          <p:nvPr/>
        </p:nvSpPr>
        <p:spPr>
          <a:xfrm>
            <a:off x="2219719" y="10837878"/>
            <a:ext cx="547181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4400" b="1" cap="none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Felipe</a:t>
            </a:r>
            <a:r>
              <a:rPr lang="pt-BR" sz="4400" b="1" cap="none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rgbClr val="E84E27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pt-BR" sz="4400" b="1" cap="none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Carvalho</a:t>
            </a:r>
          </a:p>
        </p:txBody>
      </p:sp>
      <p:sp>
        <p:nvSpPr>
          <p:cNvPr id="15" name="AutoShape 4" descr="https://image-0.uhdpaper.com/wallpaper/furiosa-a-mad-max-saga-imperator-furiosa-4k-wallpaper-uhdpaper.com-429@0@j.jpg">
            <a:extLst>
              <a:ext uri="{FF2B5EF4-FFF2-40B4-BE49-F238E27FC236}">
                <a16:creationId xmlns:a16="http://schemas.microsoft.com/office/drawing/2014/main" id="{46FA5C10-EA37-4D10-A037-F82573C14D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8200" y="6248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5404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81DF8DA-30B6-4C30-B425-729C5194E6AD}"/>
              </a:ext>
            </a:extLst>
          </p:cNvPr>
          <p:cNvSpPr txBox="1"/>
          <p:nvPr/>
        </p:nvSpPr>
        <p:spPr>
          <a:xfrm>
            <a:off x="1111250" y="5477470"/>
            <a:ext cx="7378700" cy="9233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5000" dir="5400000" sy="-100000" algn="bl" rotWithShape="0"/>
                </a:effectLst>
                <a:latin typeface="Impact" panose="020B0806030902050204" pitchFamily="34" charset="0"/>
              </a:rPr>
              <a:t>Listas</a:t>
            </a:r>
            <a:endParaRPr lang="pt-BR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reflection blurRad="6350" stA="60000" endA="900" endPos="35000" dir="5400000" sy="-10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4083747-A962-47BC-A7CF-D1B6FD00D589}"/>
              </a:ext>
            </a:extLst>
          </p:cNvPr>
          <p:cNvSpPr txBox="1"/>
          <p:nvPr/>
        </p:nvSpPr>
        <p:spPr>
          <a:xfrm>
            <a:off x="2794000" y="2524880"/>
            <a:ext cx="4013200" cy="15696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05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F992B9C-E2BD-4FEB-9C99-763E7D99CE3A}"/>
              </a:ext>
            </a:extLst>
          </p:cNvPr>
          <p:cNvSpPr/>
          <p:nvPr/>
        </p:nvSpPr>
        <p:spPr>
          <a:xfrm>
            <a:off x="1111250" y="6564700"/>
            <a:ext cx="7378700" cy="101600"/>
          </a:xfrm>
          <a:prstGeom prst="rect">
            <a:avLst/>
          </a:prstGeom>
          <a:solidFill>
            <a:schemeClr val="bg1">
              <a:lumMod val="85000"/>
              <a:alpha val="66000"/>
            </a:schemeClr>
          </a:solidFill>
          <a:ln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933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CF1957D-C6F5-40DD-ACAA-31EDB0405786}"/>
              </a:ext>
            </a:extLst>
          </p:cNvPr>
          <p:cNvSpPr/>
          <p:nvPr/>
        </p:nvSpPr>
        <p:spPr>
          <a:xfrm>
            <a:off x="1212850" y="-101600"/>
            <a:ext cx="95250" cy="1003300"/>
          </a:xfrm>
          <a:prstGeom prst="rect">
            <a:avLst/>
          </a:prstGeom>
          <a:gradFill>
            <a:gsLst>
              <a:gs pos="77000">
                <a:schemeClr val="accent2">
                  <a:lumMod val="75000"/>
                </a:schemeClr>
              </a:gs>
              <a:gs pos="11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1505FC7-76BA-416D-BD6C-1CC1B713DA5F}"/>
              </a:ext>
            </a:extLst>
          </p:cNvPr>
          <p:cNvSpPr/>
          <p:nvPr/>
        </p:nvSpPr>
        <p:spPr>
          <a:xfrm>
            <a:off x="1308100" y="2756531"/>
            <a:ext cx="7124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As listas são úteis para organizar informações de forma ordenada ou não ordenada.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C814D49-965F-4803-92F0-3A8A4A052EF3}"/>
              </a:ext>
            </a:extLst>
          </p:cNvPr>
          <p:cNvSpPr/>
          <p:nvPr/>
        </p:nvSpPr>
        <p:spPr>
          <a:xfrm>
            <a:off x="1334880" y="547757"/>
            <a:ext cx="7097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Impact" panose="020B0806030902050204" pitchFamily="34" charset="0"/>
              </a:rPr>
              <a:t>Listas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B6E8124-C917-4445-8A52-208566439353}"/>
              </a:ext>
            </a:extLst>
          </p:cNvPr>
          <p:cNvSpPr/>
          <p:nvPr/>
        </p:nvSpPr>
        <p:spPr>
          <a:xfrm>
            <a:off x="1212850" y="8839706"/>
            <a:ext cx="721995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O elemento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ul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cria uma lista não ordenada, enquanto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ol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cria uma lista ordenada. Cada item da lista é representado pelo elemento &lt;li&gt;.</a:t>
            </a:r>
            <a:endParaRPr lang="pt-BR" sz="24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64F6DEA-9F97-4239-A904-0101ABFAB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880" y="3587528"/>
            <a:ext cx="6958220" cy="498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921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81DF8DA-30B6-4C30-B425-729C5194E6AD}"/>
              </a:ext>
            </a:extLst>
          </p:cNvPr>
          <p:cNvSpPr txBox="1"/>
          <p:nvPr/>
        </p:nvSpPr>
        <p:spPr>
          <a:xfrm>
            <a:off x="1111250" y="5477470"/>
            <a:ext cx="7378700" cy="9233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5000" dir="5400000" sy="-100000" algn="bl" rotWithShape="0"/>
                </a:effectLst>
                <a:latin typeface="Impact" panose="020B0806030902050204" pitchFamily="34" charset="0"/>
              </a:rPr>
              <a:t>Formulários</a:t>
            </a:r>
            <a:endParaRPr lang="pt-BR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reflection blurRad="6350" stA="60000" endA="900" endPos="35000" dir="5400000" sy="-10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4083747-A962-47BC-A7CF-D1B6FD00D589}"/>
              </a:ext>
            </a:extLst>
          </p:cNvPr>
          <p:cNvSpPr txBox="1"/>
          <p:nvPr/>
        </p:nvSpPr>
        <p:spPr>
          <a:xfrm>
            <a:off x="2794000" y="2524880"/>
            <a:ext cx="4013200" cy="15696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06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F992B9C-E2BD-4FEB-9C99-763E7D99CE3A}"/>
              </a:ext>
            </a:extLst>
          </p:cNvPr>
          <p:cNvSpPr/>
          <p:nvPr/>
        </p:nvSpPr>
        <p:spPr>
          <a:xfrm>
            <a:off x="1111250" y="6564700"/>
            <a:ext cx="7378700" cy="101600"/>
          </a:xfrm>
          <a:prstGeom prst="rect">
            <a:avLst/>
          </a:prstGeom>
          <a:solidFill>
            <a:schemeClr val="bg1">
              <a:lumMod val="85000"/>
              <a:alpha val="66000"/>
            </a:schemeClr>
          </a:solidFill>
          <a:ln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6484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CF1957D-C6F5-40DD-ACAA-31EDB0405786}"/>
              </a:ext>
            </a:extLst>
          </p:cNvPr>
          <p:cNvSpPr/>
          <p:nvPr/>
        </p:nvSpPr>
        <p:spPr>
          <a:xfrm>
            <a:off x="1212850" y="-101600"/>
            <a:ext cx="95250" cy="1003300"/>
          </a:xfrm>
          <a:prstGeom prst="rect">
            <a:avLst/>
          </a:prstGeom>
          <a:gradFill>
            <a:gsLst>
              <a:gs pos="77000">
                <a:schemeClr val="accent2">
                  <a:lumMod val="75000"/>
                </a:schemeClr>
              </a:gs>
              <a:gs pos="11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1505FC7-76BA-416D-BD6C-1CC1B713DA5F}"/>
              </a:ext>
            </a:extLst>
          </p:cNvPr>
          <p:cNvSpPr/>
          <p:nvPr/>
        </p:nvSpPr>
        <p:spPr>
          <a:xfrm>
            <a:off x="1308100" y="2756531"/>
            <a:ext cx="70979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Os formulários permitem a interação do usuário com a página, enviando dados para o servidor.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C814D49-965F-4803-92F0-3A8A4A052EF3}"/>
              </a:ext>
            </a:extLst>
          </p:cNvPr>
          <p:cNvSpPr/>
          <p:nvPr/>
        </p:nvSpPr>
        <p:spPr>
          <a:xfrm>
            <a:off x="1334880" y="547757"/>
            <a:ext cx="7097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Impact" panose="020B0806030902050204" pitchFamily="34" charset="0"/>
              </a:rPr>
              <a:t>Formulários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B6E8124-C917-4445-8A52-208566439353}"/>
              </a:ext>
            </a:extLst>
          </p:cNvPr>
          <p:cNvSpPr/>
          <p:nvPr/>
        </p:nvSpPr>
        <p:spPr>
          <a:xfrm>
            <a:off x="1212850" y="8244577"/>
            <a:ext cx="719317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O elemento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form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define um formulário, com os atributos 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action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 e 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 especificando o destino e o método de envio dos dados, respectivamente. Os elementos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label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&gt;, &lt;input&gt;, e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submit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são usados para capturar e enviar informações</a:t>
            </a:r>
            <a:endParaRPr lang="pt-BR" sz="24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68B8F8F-C6A3-4035-A31D-36383CC4C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3587528"/>
            <a:ext cx="7097920" cy="445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01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81DF8DA-30B6-4C30-B425-729C5194E6AD}"/>
              </a:ext>
            </a:extLst>
          </p:cNvPr>
          <p:cNvSpPr txBox="1"/>
          <p:nvPr/>
        </p:nvSpPr>
        <p:spPr>
          <a:xfrm>
            <a:off x="1111250" y="5477470"/>
            <a:ext cx="7378700" cy="9233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5000" dir="5400000" sy="-100000" algn="bl" rotWithShape="0"/>
                </a:effectLst>
                <a:latin typeface="Impact" panose="020B0806030902050204" pitchFamily="34" charset="0"/>
              </a:rPr>
              <a:t>Tabelas</a:t>
            </a:r>
            <a:endParaRPr lang="pt-BR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reflection blurRad="6350" stA="60000" endA="900" endPos="35000" dir="5400000" sy="-10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4083747-A962-47BC-A7CF-D1B6FD00D589}"/>
              </a:ext>
            </a:extLst>
          </p:cNvPr>
          <p:cNvSpPr txBox="1"/>
          <p:nvPr/>
        </p:nvSpPr>
        <p:spPr>
          <a:xfrm>
            <a:off x="2794000" y="2524880"/>
            <a:ext cx="4013200" cy="15696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07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F992B9C-E2BD-4FEB-9C99-763E7D99CE3A}"/>
              </a:ext>
            </a:extLst>
          </p:cNvPr>
          <p:cNvSpPr/>
          <p:nvPr/>
        </p:nvSpPr>
        <p:spPr>
          <a:xfrm>
            <a:off x="1111250" y="6564700"/>
            <a:ext cx="7378700" cy="101600"/>
          </a:xfrm>
          <a:prstGeom prst="rect">
            <a:avLst/>
          </a:prstGeom>
          <a:solidFill>
            <a:schemeClr val="bg1">
              <a:lumMod val="85000"/>
              <a:alpha val="66000"/>
            </a:schemeClr>
          </a:solidFill>
          <a:ln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152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CF1957D-C6F5-40DD-ACAA-31EDB0405786}"/>
              </a:ext>
            </a:extLst>
          </p:cNvPr>
          <p:cNvSpPr/>
          <p:nvPr/>
        </p:nvSpPr>
        <p:spPr>
          <a:xfrm>
            <a:off x="1212850" y="-101600"/>
            <a:ext cx="95250" cy="1003300"/>
          </a:xfrm>
          <a:prstGeom prst="rect">
            <a:avLst/>
          </a:prstGeom>
          <a:gradFill>
            <a:gsLst>
              <a:gs pos="77000">
                <a:schemeClr val="accent2">
                  <a:lumMod val="75000"/>
                </a:schemeClr>
              </a:gs>
              <a:gs pos="11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1505FC7-76BA-416D-BD6C-1CC1B713DA5F}"/>
              </a:ext>
            </a:extLst>
          </p:cNvPr>
          <p:cNvSpPr/>
          <p:nvPr/>
        </p:nvSpPr>
        <p:spPr>
          <a:xfrm>
            <a:off x="1251640" y="1971051"/>
            <a:ext cx="71811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As tabelas são usadas para exibir dados tabulares.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C814D49-965F-4803-92F0-3A8A4A052EF3}"/>
              </a:ext>
            </a:extLst>
          </p:cNvPr>
          <p:cNvSpPr/>
          <p:nvPr/>
        </p:nvSpPr>
        <p:spPr>
          <a:xfrm>
            <a:off x="1334880" y="547757"/>
            <a:ext cx="7097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Impact" panose="020B0806030902050204" pitchFamily="34" charset="0"/>
              </a:rPr>
              <a:t>Tabelas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B6E8124-C917-4445-8A52-208566439353}"/>
              </a:ext>
            </a:extLst>
          </p:cNvPr>
          <p:cNvSpPr/>
          <p:nvPr/>
        </p:nvSpPr>
        <p:spPr>
          <a:xfrm>
            <a:off x="1334880" y="9252362"/>
            <a:ext cx="70979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O elemento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cria uma tabela,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tr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define uma linha,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uma célula de cabeçalho, e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td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uma célula de dados.</a:t>
            </a:r>
            <a:endParaRPr lang="pt-BR" sz="24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B194398-6432-4137-9817-1C866BFB2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880" y="2889377"/>
            <a:ext cx="7097920" cy="590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122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81DF8DA-30B6-4C30-B425-729C5194E6AD}"/>
              </a:ext>
            </a:extLst>
          </p:cNvPr>
          <p:cNvSpPr txBox="1"/>
          <p:nvPr/>
        </p:nvSpPr>
        <p:spPr>
          <a:xfrm>
            <a:off x="1111250" y="5477470"/>
            <a:ext cx="7378700" cy="9233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5000" dir="5400000" sy="-100000" algn="bl" rotWithShape="0"/>
                </a:effectLst>
                <a:latin typeface="Impact" panose="020B0806030902050204" pitchFamily="34" charset="0"/>
              </a:rPr>
              <a:t>Conclusão</a:t>
            </a:r>
            <a:endParaRPr lang="pt-BR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reflection blurRad="6350" stA="60000" endA="900" endPos="35000" dir="5400000" sy="-10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4083747-A962-47BC-A7CF-D1B6FD00D589}"/>
              </a:ext>
            </a:extLst>
          </p:cNvPr>
          <p:cNvSpPr txBox="1"/>
          <p:nvPr/>
        </p:nvSpPr>
        <p:spPr>
          <a:xfrm>
            <a:off x="2794000" y="2524880"/>
            <a:ext cx="4013200" cy="15696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08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F992B9C-E2BD-4FEB-9C99-763E7D99CE3A}"/>
              </a:ext>
            </a:extLst>
          </p:cNvPr>
          <p:cNvSpPr/>
          <p:nvPr/>
        </p:nvSpPr>
        <p:spPr>
          <a:xfrm>
            <a:off x="1111250" y="6564700"/>
            <a:ext cx="7378700" cy="101600"/>
          </a:xfrm>
          <a:prstGeom prst="rect">
            <a:avLst/>
          </a:prstGeom>
          <a:solidFill>
            <a:schemeClr val="bg1">
              <a:lumMod val="85000"/>
              <a:alpha val="66000"/>
            </a:schemeClr>
          </a:solidFill>
          <a:ln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26420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CF1957D-C6F5-40DD-ACAA-31EDB0405786}"/>
              </a:ext>
            </a:extLst>
          </p:cNvPr>
          <p:cNvSpPr/>
          <p:nvPr/>
        </p:nvSpPr>
        <p:spPr>
          <a:xfrm>
            <a:off x="1212850" y="-101600"/>
            <a:ext cx="95250" cy="1003300"/>
          </a:xfrm>
          <a:prstGeom prst="rect">
            <a:avLst/>
          </a:prstGeom>
          <a:gradFill>
            <a:gsLst>
              <a:gs pos="77000">
                <a:schemeClr val="accent2">
                  <a:lumMod val="75000"/>
                </a:schemeClr>
              </a:gs>
              <a:gs pos="11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1505FC7-76BA-416D-BD6C-1CC1B713DA5F}"/>
              </a:ext>
            </a:extLst>
          </p:cNvPr>
          <p:cNvSpPr/>
          <p:nvPr/>
        </p:nvSpPr>
        <p:spPr>
          <a:xfrm>
            <a:off x="1308100" y="1980609"/>
            <a:ext cx="71247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Aprender HTML é o primeiro passo para criar páginas web. Compreender a estrutura básica e os principais elementos permite desenvolver e estruturar conteúdo de forma eficaz. Pratique criando suas próprias páginas e explorando mais elementos e atributos à medida que avança.</a:t>
            </a:r>
            <a:b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BR" sz="2400" dirty="0">
              <a:ln w="3175">
                <a:solidFill>
                  <a:schemeClr val="tx1"/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C814D49-965F-4803-92F0-3A8A4A052EF3}"/>
              </a:ext>
            </a:extLst>
          </p:cNvPr>
          <p:cNvSpPr/>
          <p:nvPr/>
        </p:nvSpPr>
        <p:spPr>
          <a:xfrm>
            <a:off x="1334880" y="547757"/>
            <a:ext cx="7097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Impact" panose="020B0806030902050204" pitchFamily="34" charset="0"/>
              </a:rPr>
              <a:t>Conclusão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EA7CA70-63A9-4F2B-82C7-CB456F7814DA}"/>
              </a:ext>
            </a:extLst>
          </p:cNvPr>
          <p:cNvSpPr/>
          <p:nvPr/>
        </p:nvSpPr>
        <p:spPr>
          <a:xfrm>
            <a:off x="5209331" y="8645300"/>
            <a:ext cx="2582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https://github.com/dbdjr</a:t>
            </a:r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02BE38B-CB4F-440A-A9F6-7F4BCCC57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210" y="6756400"/>
            <a:ext cx="1654999" cy="1494671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1C776D9-4E08-44BA-BB74-52743A66A3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17" t="7725" b="14156"/>
          <a:stretch/>
        </p:blipFill>
        <p:spPr>
          <a:xfrm>
            <a:off x="1212850" y="6400800"/>
            <a:ext cx="3179021" cy="282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272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81DF8DA-30B6-4C30-B425-729C5194E6AD}"/>
              </a:ext>
            </a:extLst>
          </p:cNvPr>
          <p:cNvSpPr txBox="1"/>
          <p:nvPr/>
        </p:nvSpPr>
        <p:spPr>
          <a:xfrm>
            <a:off x="1111250" y="5311170"/>
            <a:ext cx="7378700" cy="3046988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INTRODUÇã0</a:t>
            </a:r>
          </a:p>
          <a:p>
            <a:pPr algn="ctr"/>
            <a:endParaRPr lang="pt-BR" sz="96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/>
              <a:latin typeface="Algerian" panose="04020705040A02060702" pitchFamily="8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4083747-A962-47BC-A7CF-D1B6FD00D589}"/>
              </a:ext>
            </a:extLst>
          </p:cNvPr>
          <p:cNvSpPr txBox="1"/>
          <p:nvPr/>
        </p:nvSpPr>
        <p:spPr>
          <a:xfrm>
            <a:off x="2794000" y="2524880"/>
            <a:ext cx="4013200" cy="15696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F992B9C-E2BD-4FEB-9C99-763E7D99CE3A}"/>
              </a:ext>
            </a:extLst>
          </p:cNvPr>
          <p:cNvSpPr/>
          <p:nvPr/>
        </p:nvSpPr>
        <p:spPr>
          <a:xfrm>
            <a:off x="1111250" y="6880830"/>
            <a:ext cx="7378700" cy="101600"/>
          </a:xfrm>
          <a:prstGeom prst="rect">
            <a:avLst/>
          </a:prstGeom>
          <a:solidFill>
            <a:schemeClr val="bg1">
              <a:lumMod val="85000"/>
              <a:alpha val="66000"/>
            </a:schemeClr>
          </a:solidFill>
          <a:ln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9826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CF1957D-C6F5-40DD-ACAA-31EDB0405786}"/>
              </a:ext>
            </a:extLst>
          </p:cNvPr>
          <p:cNvSpPr/>
          <p:nvPr/>
        </p:nvSpPr>
        <p:spPr>
          <a:xfrm>
            <a:off x="1212850" y="-101600"/>
            <a:ext cx="95250" cy="1003300"/>
          </a:xfrm>
          <a:prstGeom prst="rect">
            <a:avLst/>
          </a:prstGeom>
          <a:gradFill>
            <a:gsLst>
              <a:gs pos="77000">
                <a:schemeClr val="accent2">
                  <a:lumMod val="75000"/>
                </a:schemeClr>
              </a:gs>
              <a:gs pos="11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1505FC7-76BA-416D-BD6C-1CC1B713DA5F}"/>
              </a:ext>
            </a:extLst>
          </p:cNvPr>
          <p:cNvSpPr/>
          <p:nvPr/>
        </p:nvSpPr>
        <p:spPr>
          <a:xfrm>
            <a:off x="1308100" y="4877306"/>
            <a:ext cx="709792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HTML (</a:t>
            </a:r>
            <a:r>
              <a:rPr lang="pt-BR" sz="32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HyperText</a:t>
            </a:r>
            <a:r>
              <a:rPr lang="pt-BR" sz="32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 Markup </a:t>
            </a:r>
            <a:r>
              <a:rPr lang="pt-BR" sz="32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  <a:r>
              <a:rPr lang="pt-BR" sz="32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) é a linguagem padrão para criar páginas da web. É a espinha dorsal de qualquer site, permitindo estruturar o conteúdo e integrá-lo com outras tecnologias como CSS e </a:t>
            </a:r>
            <a:r>
              <a:rPr lang="pt-BR" sz="32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pt-BR" sz="32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C814D49-965F-4803-92F0-3A8A4A052EF3}"/>
              </a:ext>
            </a:extLst>
          </p:cNvPr>
          <p:cNvSpPr/>
          <p:nvPr/>
        </p:nvSpPr>
        <p:spPr>
          <a:xfrm>
            <a:off x="1334880" y="532368"/>
            <a:ext cx="48006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Impact" panose="020B0806030902050204" pitchFamily="34" charset="0"/>
              </a:rPr>
              <a:t>Introdução ao HTML</a:t>
            </a:r>
          </a:p>
        </p:txBody>
      </p:sp>
    </p:spTree>
    <p:extLst>
      <p:ext uri="{BB962C8B-B14F-4D97-AF65-F5344CB8AC3E}">
        <p14:creationId xmlns:p14="http://schemas.microsoft.com/office/powerpoint/2010/main" val="3438114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81DF8DA-30B6-4C30-B425-729C5194E6AD}"/>
              </a:ext>
            </a:extLst>
          </p:cNvPr>
          <p:cNvSpPr txBox="1"/>
          <p:nvPr/>
        </p:nvSpPr>
        <p:spPr>
          <a:xfrm>
            <a:off x="1111250" y="5641370"/>
            <a:ext cx="7378700" cy="9233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5000" dir="5400000" sy="-100000" algn="bl" rotWithShape="0"/>
                </a:effectLst>
                <a:latin typeface="Impact" panose="020B0806030902050204" pitchFamily="34" charset="0"/>
              </a:rPr>
              <a:t>Estrutura</a:t>
            </a:r>
            <a:r>
              <a:rPr lang="pt-BR" sz="54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 </a:t>
            </a:r>
            <a:r>
              <a:rPr lang="pt-BR" sz="54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5000" dir="5400000" sy="-100000" algn="bl" rotWithShape="0"/>
                </a:effectLst>
                <a:latin typeface="Impact" panose="020B0806030902050204" pitchFamily="34" charset="0"/>
              </a:rPr>
              <a:t>Básica</a:t>
            </a:r>
            <a:endParaRPr lang="pt-BR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reflection blurRad="6350" stA="60000" endA="900" endPos="35000" dir="5400000" sy="-10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4083747-A962-47BC-A7CF-D1B6FD00D589}"/>
              </a:ext>
            </a:extLst>
          </p:cNvPr>
          <p:cNvSpPr txBox="1"/>
          <p:nvPr/>
        </p:nvSpPr>
        <p:spPr>
          <a:xfrm>
            <a:off x="2794000" y="2524880"/>
            <a:ext cx="4013200" cy="15696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F992B9C-E2BD-4FEB-9C99-763E7D99CE3A}"/>
              </a:ext>
            </a:extLst>
          </p:cNvPr>
          <p:cNvSpPr/>
          <p:nvPr/>
        </p:nvSpPr>
        <p:spPr>
          <a:xfrm>
            <a:off x="1111250" y="6564700"/>
            <a:ext cx="7378700" cy="101600"/>
          </a:xfrm>
          <a:prstGeom prst="rect">
            <a:avLst/>
          </a:prstGeom>
          <a:solidFill>
            <a:schemeClr val="bg1">
              <a:lumMod val="85000"/>
              <a:alpha val="66000"/>
            </a:schemeClr>
          </a:solidFill>
          <a:ln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6574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CF1957D-C6F5-40DD-ACAA-31EDB0405786}"/>
              </a:ext>
            </a:extLst>
          </p:cNvPr>
          <p:cNvSpPr/>
          <p:nvPr/>
        </p:nvSpPr>
        <p:spPr>
          <a:xfrm>
            <a:off x="1212850" y="-101600"/>
            <a:ext cx="95250" cy="1003300"/>
          </a:xfrm>
          <a:prstGeom prst="rect">
            <a:avLst/>
          </a:prstGeom>
          <a:gradFill>
            <a:gsLst>
              <a:gs pos="77000">
                <a:schemeClr val="accent2">
                  <a:lumMod val="75000"/>
                </a:schemeClr>
              </a:gs>
              <a:gs pos="11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1505FC7-76BA-416D-BD6C-1CC1B713DA5F}"/>
              </a:ext>
            </a:extLst>
          </p:cNvPr>
          <p:cNvSpPr/>
          <p:nvPr/>
        </p:nvSpPr>
        <p:spPr>
          <a:xfrm>
            <a:off x="1260475" y="2617091"/>
            <a:ext cx="7264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Todo documento HTML começa com uma declaração do tipo de documento (&lt;!DOCTYPE 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&gt;), seguida por uma estrutura básica que inclui elementos essenciais.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C814D49-965F-4803-92F0-3A8A4A052EF3}"/>
              </a:ext>
            </a:extLst>
          </p:cNvPr>
          <p:cNvSpPr/>
          <p:nvPr/>
        </p:nvSpPr>
        <p:spPr>
          <a:xfrm>
            <a:off x="1334880" y="532368"/>
            <a:ext cx="709792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Impact" panose="020B0806030902050204" pitchFamily="34" charset="0"/>
              </a:rPr>
              <a:t>Estrutura Básica de um Documento HTML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5D493F7B-EAAC-4F7F-AA3C-766F39799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475" y="4948035"/>
            <a:ext cx="7097920" cy="2905530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2B6E8124-C917-4445-8A52-208566439353}"/>
              </a:ext>
            </a:extLst>
          </p:cNvPr>
          <p:cNvSpPr/>
          <p:nvPr/>
        </p:nvSpPr>
        <p:spPr>
          <a:xfrm>
            <a:off x="1260475" y="8614849"/>
            <a:ext cx="70979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Neste exemplo, temos a estrutura básica de um documento HTML. O elemento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contém todo o conteúdo da página. Dentro dele, o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head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inclui metadados como o título da página, e o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body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contém o conteúdo visível para o usuário.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004495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81DF8DA-30B6-4C30-B425-729C5194E6AD}"/>
              </a:ext>
            </a:extLst>
          </p:cNvPr>
          <p:cNvSpPr txBox="1"/>
          <p:nvPr/>
        </p:nvSpPr>
        <p:spPr>
          <a:xfrm>
            <a:off x="1111250" y="5641370"/>
            <a:ext cx="7378700" cy="9233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5000" dir="5400000" sy="-100000" algn="bl" rotWithShape="0"/>
                </a:effectLst>
                <a:latin typeface="Impact" panose="020B0806030902050204" pitchFamily="34" charset="0"/>
              </a:rPr>
              <a:t>Títulos e Parágrafos</a:t>
            </a:r>
            <a:endParaRPr lang="pt-BR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reflection blurRad="6350" stA="60000" endA="900" endPos="35000" dir="5400000" sy="-10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4083747-A962-47BC-A7CF-D1B6FD00D589}"/>
              </a:ext>
            </a:extLst>
          </p:cNvPr>
          <p:cNvSpPr txBox="1"/>
          <p:nvPr/>
        </p:nvSpPr>
        <p:spPr>
          <a:xfrm>
            <a:off x="2794000" y="2524880"/>
            <a:ext cx="4013200" cy="15696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F992B9C-E2BD-4FEB-9C99-763E7D99CE3A}"/>
              </a:ext>
            </a:extLst>
          </p:cNvPr>
          <p:cNvSpPr/>
          <p:nvPr/>
        </p:nvSpPr>
        <p:spPr>
          <a:xfrm>
            <a:off x="1111250" y="6564700"/>
            <a:ext cx="7378700" cy="101600"/>
          </a:xfrm>
          <a:prstGeom prst="rect">
            <a:avLst/>
          </a:prstGeom>
          <a:solidFill>
            <a:schemeClr val="bg1">
              <a:lumMod val="85000"/>
              <a:alpha val="66000"/>
            </a:schemeClr>
          </a:solidFill>
          <a:ln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363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CF1957D-C6F5-40DD-ACAA-31EDB0405786}"/>
              </a:ext>
            </a:extLst>
          </p:cNvPr>
          <p:cNvSpPr/>
          <p:nvPr/>
        </p:nvSpPr>
        <p:spPr>
          <a:xfrm>
            <a:off x="1212850" y="-101600"/>
            <a:ext cx="95250" cy="1003300"/>
          </a:xfrm>
          <a:prstGeom prst="rect">
            <a:avLst/>
          </a:prstGeom>
          <a:gradFill>
            <a:gsLst>
              <a:gs pos="77000">
                <a:schemeClr val="accent2">
                  <a:lumMod val="75000"/>
                </a:schemeClr>
              </a:gs>
              <a:gs pos="11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1505FC7-76BA-416D-BD6C-1CC1B713DA5F}"/>
              </a:ext>
            </a:extLst>
          </p:cNvPr>
          <p:cNvSpPr/>
          <p:nvPr/>
        </p:nvSpPr>
        <p:spPr>
          <a:xfrm>
            <a:off x="1212850" y="2705731"/>
            <a:ext cx="7264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Os títulos e parágrafos são fundamentais para a estruturação do conteúdo.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C814D49-965F-4803-92F0-3A8A4A052EF3}"/>
              </a:ext>
            </a:extLst>
          </p:cNvPr>
          <p:cNvSpPr/>
          <p:nvPr/>
        </p:nvSpPr>
        <p:spPr>
          <a:xfrm>
            <a:off x="1334880" y="547757"/>
            <a:ext cx="7097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Impact" panose="020B0806030902050204" pitchFamily="34" charset="0"/>
              </a:rPr>
              <a:t>Títulos e Parágrafos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B6E8124-C917-4445-8A52-208566439353}"/>
              </a:ext>
            </a:extLst>
          </p:cNvPr>
          <p:cNvSpPr/>
          <p:nvPr/>
        </p:nvSpPr>
        <p:spPr>
          <a:xfrm>
            <a:off x="1239630" y="7750308"/>
            <a:ext cx="70979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Os elementos &lt;h1&gt; a &lt;h6&gt; representam títulos de diferentes níveis, sendo &lt;h1&gt; o mais importante. O elemento &lt;p&gt; representa um parágrafo de texto.</a:t>
            </a:r>
            <a:endParaRPr lang="pt-BR" sz="2400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FF20B33-9389-44BA-9E64-25E5C831A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630" y="3793051"/>
            <a:ext cx="6792273" cy="334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679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81DF8DA-30B6-4C30-B425-729C5194E6AD}"/>
              </a:ext>
            </a:extLst>
          </p:cNvPr>
          <p:cNvSpPr txBox="1"/>
          <p:nvPr/>
        </p:nvSpPr>
        <p:spPr>
          <a:xfrm>
            <a:off x="1111250" y="5641370"/>
            <a:ext cx="7378700" cy="92333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35000" dir="5400000" sy="-100000" algn="bl" rotWithShape="0"/>
                </a:effectLst>
                <a:latin typeface="Impact" panose="020B0806030902050204" pitchFamily="34" charset="0"/>
              </a:rPr>
              <a:t>Links e Imagens</a:t>
            </a:r>
            <a:endParaRPr lang="pt-BR" sz="54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reflection blurRad="6350" stA="60000" endA="900" endPos="35000" dir="5400000" sy="-100000" algn="bl" rotWithShape="0"/>
              </a:effectLst>
              <a:latin typeface="Algerian" panose="04020705040A02060702" pitchFamily="8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4083747-A962-47BC-A7CF-D1B6FD00D589}"/>
              </a:ext>
            </a:extLst>
          </p:cNvPr>
          <p:cNvSpPr txBox="1"/>
          <p:nvPr/>
        </p:nvSpPr>
        <p:spPr>
          <a:xfrm>
            <a:off x="2794000" y="2524880"/>
            <a:ext cx="4013200" cy="156966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ln w="3175">
                  <a:solidFill>
                    <a:schemeClr val="bg1">
                      <a:lumMod val="85000"/>
                    </a:schemeClr>
                  </a:solidFill>
                </a:ln>
                <a:solidFill>
                  <a:srgbClr val="FFC000"/>
                </a:solidFill>
                <a:effectLst>
                  <a:reflection blurRad="6350" stA="60000" endA="900" endPos="58000" dir="5400000" sy="-100000" algn="bl" rotWithShape="0"/>
                </a:effectLst>
                <a:latin typeface="Impact" panose="020B0806030902050204" pitchFamily="34" charset="0"/>
              </a:rPr>
              <a:t>04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F992B9C-E2BD-4FEB-9C99-763E7D99CE3A}"/>
              </a:ext>
            </a:extLst>
          </p:cNvPr>
          <p:cNvSpPr/>
          <p:nvPr/>
        </p:nvSpPr>
        <p:spPr>
          <a:xfrm>
            <a:off x="1111250" y="6564700"/>
            <a:ext cx="7378700" cy="101600"/>
          </a:xfrm>
          <a:prstGeom prst="rect">
            <a:avLst/>
          </a:prstGeom>
          <a:solidFill>
            <a:schemeClr val="bg1">
              <a:lumMod val="85000"/>
              <a:alpha val="66000"/>
            </a:schemeClr>
          </a:solidFill>
          <a:ln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6310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6CF1957D-C6F5-40DD-ACAA-31EDB0405786}"/>
              </a:ext>
            </a:extLst>
          </p:cNvPr>
          <p:cNvSpPr/>
          <p:nvPr/>
        </p:nvSpPr>
        <p:spPr>
          <a:xfrm>
            <a:off x="1212850" y="-101600"/>
            <a:ext cx="95250" cy="1003300"/>
          </a:xfrm>
          <a:prstGeom prst="rect">
            <a:avLst/>
          </a:prstGeom>
          <a:gradFill>
            <a:gsLst>
              <a:gs pos="77000">
                <a:schemeClr val="accent2">
                  <a:lumMod val="75000"/>
                </a:schemeClr>
              </a:gs>
              <a:gs pos="11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1505FC7-76BA-416D-BD6C-1CC1B713DA5F}"/>
              </a:ext>
            </a:extLst>
          </p:cNvPr>
          <p:cNvSpPr/>
          <p:nvPr/>
        </p:nvSpPr>
        <p:spPr>
          <a:xfrm>
            <a:off x="1308100" y="2756531"/>
            <a:ext cx="7264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Os links e as imagens são componentes essenciais para qualquer página web.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C814D49-965F-4803-92F0-3A8A4A052EF3}"/>
              </a:ext>
            </a:extLst>
          </p:cNvPr>
          <p:cNvSpPr/>
          <p:nvPr/>
        </p:nvSpPr>
        <p:spPr>
          <a:xfrm>
            <a:off x="1334880" y="547757"/>
            <a:ext cx="7097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000" b="1" dirty="0">
                <a:ln w="3175">
                  <a:solidFill>
                    <a:schemeClr val="tx1"/>
                  </a:solidFill>
                </a:ln>
                <a:solidFill>
                  <a:srgbClr val="FFC000"/>
                </a:solidFill>
                <a:latin typeface="Impact" panose="020B0806030902050204" pitchFamily="34" charset="0"/>
              </a:rPr>
              <a:t>Links e Imagens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B6E8124-C917-4445-8A52-208566439353}"/>
              </a:ext>
            </a:extLst>
          </p:cNvPr>
          <p:cNvSpPr/>
          <p:nvPr/>
        </p:nvSpPr>
        <p:spPr>
          <a:xfrm>
            <a:off x="1251640" y="7239506"/>
            <a:ext cx="70979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O elemento &lt;a&gt; cria um link, com o atributo 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href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 especificando o URL de destino. O elemento &lt;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img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&gt; insere uma imagem, com 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src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 indicando o caminho da imagem e </a:t>
            </a:r>
            <a:r>
              <a:rPr lang="pt-BR" sz="2400" dirty="0" err="1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alt</a:t>
            </a:r>
            <a:r>
              <a:rPr lang="pt-BR" sz="2400" dirty="0">
                <a:ln w="3175">
                  <a:solidFill>
                    <a:schemeClr val="tx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 fornecendo uma descrição alternativa.</a:t>
            </a:r>
            <a:endParaRPr lang="pt-BR" sz="24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CB3B663-80E9-486B-8CFB-2D9B53BA8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880" y="3702334"/>
            <a:ext cx="7031251" cy="3422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906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4455</TotalTime>
  <Words>469</Words>
  <Application>Microsoft Office PowerPoint</Application>
  <PresentationFormat>Papel A3 (297 x 420 mm)</PresentationFormat>
  <Paragraphs>42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3" baseType="lpstr">
      <vt:lpstr>Algerian</vt:lpstr>
      <vt:lpstr>Arial</vt:lpstr>
      <vt:lpstr>Calibri</vt:lpstr>
      <vt:lpstr>Calibri Light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Mendonça Carvalho</dc:creator>
  <cp:lastModifiedBy>Felipe Mendonça Carvalho</cp:lastModifiedBy>
  <cp:revision>22</cp:revision>
  <dcterms:created xsi:type="dcterms:W3CDTF">2024-06-04T16:24:55Z</dcterms:created>
  <dcterms:modified xsi:type="dcterms:W3CDTF">2024-06-07T18:40:49Z</dcterms:modified>
</cp:coreProperties>
</file>

<file path=docProps/thumbnail.jpeg>
</file>